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46" d="100"/>
          <a:sy n="46" d="100"/>
        </p:scale>
        <p:origin x="-15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371E4-4E8D-E148-A9CA-77ADA548EB62}" type="datetimeFigureOut">
              <a:rPr lang="en-US" smtClean="0"/>
              <a:t>2/5/16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FCB32-9F50-0B41-A9C9-D86E453E3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29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64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92. </a:t>
            </a:r>
            <a:r>
              <a:rPr lang="en-US" b="1" i="1" dirty="0" err="1" smtClean="0"/>
              <a:t>Vaccinium</a:t>
            </a:r>
            <a:r>
              <a:rPr lang="en-US" b="1" i="1" dirty="0" smtClean="0"/>
              <a:t> spp. </a:t>
            </a:r>
            <a:r>
              <a:rPr lang="en-US" b="1" i="0" dirty="0" smtClean="0"/>
              <a:t>L.  </a:t>
            </a:r>
            <a:r>
              <a:rPr lang="en-US" b="0" i="0" dirty="0" smtClean="0"/>
              <a:t>B</a:t>
            </a:r>
            <a:r>
              <a:rPr lang="en-US" dirty="0" smtClean="0"/>
              <a:t>lueberry. Skin, epidermis,</a:t>
            </a:r>
            <a:r>
              <a:rPr lang="en-US" baseline="0" dirty="0" smtClean="0"/>
              <a:t> </a:t>
            </a:r>
            <a:r>
              <a:rPr lang="en-US" dirty="0" smtClean="0"/>
              <a:t>10X.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020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93. Blueberry.</a:t>
            </a:r>
            <a:r>
              <a:rPr lang="en-US" baseline="0" dirty="0" smtClean="0"/>
              <a:t>  S</a:t>
            </a:r>
            <a:r>
              <a:rPr lang="en-US" dirty="0" smtClean="0"/>
              <a:t>kin,</a:t>
            </a:r>
            <a:r>
              <a:rPr lang="en-US" baseline="0" dirty="0" smtClean="0"/>
              <a:t> epidermis,</a:t>
            </a:r>
            <a:r>
              <a:rPr lang="en-US" dirty="0" smtClean="0"/>
              <a:t> 25X.  Intracellular</a:t>
            </a:r>
            <a:r>
              <a:rPr lang="en-US" baseline="0" dirty="0" smtClean="0"/>
              <a:t> p</a:t>
            </a:r>
            <a:r>
              <a:rPr lang="en-US" dirty="0" smtClean="0"/>
              <a:t>igment (P).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08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94. Blueberry.</a:t>
            </a:r>
            <a:r>
              <a:rPr lang="en-US" baseline="0" dirty="0" smtClean="0"/>
              <a:t> </a:t>
            </a:r>
            <a:r>
              <a:rPr lang="en-US" dirty="0" smtClean="0"/>
              <a:t> Druse crystals in pulp region (arrows), 40X.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49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95. Blueberry.</a:t>
            </a:r>
            <a:r>
              <a:rPr lang="en-US" baseline="0" dirty="0" smtClean="0"/>
              <a:t> P</a:t>
            </a:r>
            <a:r>
              <a:rPr lang="en-US" dirty="0" smtClean="0"/>
              <a:t>ulp parenchymal cell, 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44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96. Blueberry.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S</a:t>
            </a:r>
            <a:r>
              <a:rPr lang="en-US" dirty="0" err="1" smtClean="0"/>
              <a:t>clerids</a:t>
            </a:r>
            <a:r>
              <a:rPr lang="en-US" baseline="0" dirty="0" smtClean="0"/>
              <a:t> in pulp,</a:t>
            </a:r>
            <a:r>
              <a:rPr lang="en-US" dirty="0" smtClean="0"/>
              <a:t>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149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97. Blueberry.</a:t>
            </a:r>
            <a:r>
              <a:rPr lang="en-US" baseline="0" dirty="0" smtClean="0"/>
              <a:t>  M</a:t>
            </a:r>
            <a:r>
              <a:rPr lang="en-US" dirty="0" smtClean="0"/>
              <a:t>ultiple irregularly shaped pigmented inclusions (arrows) with thin-walled pulp cells in background, 10X.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430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98. Blueberry.</a:t>
            </a:r>
            <a:r>
              <a:rPr lang="en-US" baseline="0" dirty="0" smtClean="0"/>
              <a:t>  Irregular pink inclusion observed in various sizes and shapes,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03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74AEB-4518-7242-AE82-9EC1E639E267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501C-790D-5944-BC4F-D98ECAC35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86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74AEB-4518-7242-AE82-9EC1E639E267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501C-790D-5944-BC4F-D98ECAC35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73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74AEB-4518-7242-AE82-9EC1E639E267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501C-790D-5944-BC4F-D98ECAC35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125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74AEB-4518-7242-AE82-9EC1E639E267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501C-790D-5944-BC4F-D98ECAC35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884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74AEB-4518-7242-AE82-9EC1E639E267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501C-790D-5944-BC4F-D98ECAC35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96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74AEB-4518-7242-AE82-9EC1E639E267}" type="datetimeFigureOut">
              <a:rPr lang="en-US" smtClean="0"/>
              <a:t>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501C-790D-5944-BC4F-D98ECAC35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086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74AEB-4518-7242-AE82-9EC1E639E267}" type="datetimeFigureOut">
              <a:rPr lang="en-US" smtClean="0"/>
              <a:t>2/5/16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501C-790D-5944-BC4F-D98ECAC35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371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74AEB-4518-7242-AE82-9EC1E639E267}" type="datetimeFigureOut">
              <a:rPr lang="en-US" smtClean="0"/>
              <a:t>2/5/16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501C-790D-5944-BC4F-D98ECAC35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50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74AEB-4518-7242-AE82-9EC1E639E267}" type="datetimeFigureOut">
              <a:rPr lang="en-US" smtClean="0"/>
              <a:t>2/5/16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501C-790D-5944-BC4F-D98ECAC35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391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74AEB-4518-7242-AE82-9EC1E639E267}" type="datetimeFigureOut">
              <a:rPr lang="en-US" smtClean="0"/>
              <a:t>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501C-790D-5944-BC4F-D98ECAC35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156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74AEB-4518-7242-AE82-9EC1E639E267}" type="datetimeFigureOut">
              <a:rPr lang="en-US" smtClean="0"/>
              <a:t>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501C-790D-5944-BC4F-D98ECAC35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408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74AEB-4518-7242-AE82-9EC1E639E267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7501C-790D-5944-BC4F-D98ECAC35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53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143" y="290286"/>
            <a:ext cx="83457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Photomicrographs of Plant foods  </a:t>
            </a:r>
          </a:p>
          <a:p>
            <a:endParaRPr lang="en-US" sz="4000" b="1" dirty="0" smtClean="0">
              <a:solidFill>
                <a:srgbClr val="FFFF00"/>
              </a:solidFill>
            </a:endParaRPr>
          </a:p>
          <a:p>
            <a:r>
              <a:rPr lang="en-US" sz="4000" b="1" dirty="0">
                <a:solidFill>
                  <a:srgbClr val="FFFF00"/>
                </a:solidFill>
              </a:rPr>
              <a:t>	</a:t>
            </a:r>
            <a:r>
              <a:rPr lang="en-US" sz="4000" b="1" dirty="0" smtClean="0">
                <a:solidFill>
                  <a:srgbClr val="FFFF00"/>
                </a:solidFill>
              </a:rPr>
              <a:t>Blueberry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97200" y="3723269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Permission to reproduce original photomicrographs used to make this  collection may be obtained from </a:t>
            </a:r>
          </a:p>
          <a:p>
            <a:r>
              <a:rPr lang="en-US" b="1" dirty="0">
                <a:solidFill>
                  <a:srgbClr val="FFFF00"/>
                </a:solidFill>
              </a:rPr>
              <a:t>  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Dr. David O. Norris at</a:t>
            </a:r>
          </a:p>
          <a:p>
            <a:r>
              <a:rPr lang="en-US" b="1" i="1" dirty="0">
                <a:solidFill>
                  <a:srgbClr val="FFFF00"/>
                </a:solidFill>
              </a:rPr>
              <a:t>   </a:t>
            </a:r>
            <a:r>
              <a:rPr lang="en-US" b="1" i="1" dirty="0" err="1">
                <a:solidFill>
                  <a:srgbClr val="FFFF00"/>
                </a:solidFill>
              </a:rPr>
              <a:t>david.norris@colorado.edu</a:t>
            </a:r>
            <a:r>
              <a:rPr lang="en-US" b="1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5465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berry skin 10X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021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berry skin 25X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63334" y="4895334"/>
            <a:ext cx="30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522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berry druse 4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H="1">
            <a:off x="5547821" y="2499057"/>
            <a:ext cx="307845" cy="731263"/>
          </a:xfrm>
          <a:prstGeom prst="line">
            <a:avLst/>
          </a:prstGeom>
          <a:ln w="7620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7252443" y="1326270"/>
            <a:ext cx="307845" cy="731263"/>
          </a:xfrm>
          <a:prstGeom prst="line">
            <a:avLst/>
          </a:prstGeom>
          <a:ln w="7620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009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berry pulp cell 25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166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berry empty inclusions 25X 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869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berry pink inclusion 1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H="1">
            <a:off x="4198470" y="448235"/>
            <a:ext cx="298824" cy="328706"/>
          </a:xfrm>
          <a:prstGeom prst="line">
            <a:avLst/>
          </a:prstGeom>
          <a:ln w="57150" cmpd="sng">
            <a:solidFill>
              <a:schemeClr val="bg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8411882" y="1397000"/>
            <a:ext cx="298823" cy="373530"/>
          </a:xfrm>
          <a:prstGeom prst="line">
            <a:avLst/>
          </a:prstGeom>
          <a:ln w="57150" cmpd="sng">
            <a:solidFill>
              <a:schemeClr val="bg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5220446" y="2710329"/>
            <a:ext cx="298824" cy="328706"/>
          </a:xfrm>
          <a:prstGeom prst="line">
            <a:avLst/>
          </a:prstGeom>
          <a:ln w="57150" cmpd="sng">
            <a:solidFill>
              <a:schemeClr val="bg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266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berry inclusion 25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7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145</Words>
  <Application>Microsoft Macintosh PowerPoint</Application>
  <PresentationFormat>On-screen Show (4:3)</PresentationFormat>
  <Paragraphs>23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O. Norris</dc:creator>
  <cp:lastModifiedBy>David O. Norris</cp:lastModifiedBy>
  <cp:revision>3</cp:revision>
  <dcterms:created xsi:type="dcterms:W3CDTF">2016-02-02T23:37:52Z</dcterms:created>
  <dcterms:modified xsi:type="dcterms:W3CDTF">2016-02-05T19:15:53Z</dcterms:modified>
</cp:coreProperties>
</file>